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6"/>
  </p:notesMasterIdLst>
  <p:handoutMasterIdLst>
    <p:handoutMasterId r:id="rId17"/>
  </p:handoutMasterIdLst>
  <p:sldIdLst>
    <p:sldId id="256" r:id="rId3"/>
    <p:sldId id="315" r:id="rId4"/>
    <p:sldId id="304" r:id="rId5"/>
    <p:sldId id="305" r:id="rId6"/>
    <p:sldId id="306" r:id="rId7"/>
    <p:sldId id="307" r:id="rId8"/>
    <p:sldId id="308" r:id="rId9"/>
    <p:sldId id="309" r:id="rId10"/>
    <p:sldId id="310" r:id="rId11"/>
    <p:sldId id="311" r:id="rId12"/>
    <p:sldId id="312" r:id="rId13"/>
    <p:sldId id="313" r:id="rId14"/>
    <p:sldId id="314"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312">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1513" autoAdjust="0"/>
  </p:normalViewPr>
  <p:slideViewPr>
    <p:cSldViewPr snapToGrid="0" showGuides="1">
      <p:cViewPr varScale="1">
        <p:scale>
          <a:sx n="60" d="100"/>
          <a:sy n="60" d="100"/>
        </p:scale>
        <p:origin x="1099" y="58"/>
      </p:cViewPr>
      <p:guideLst>
        <p:guide orient="horz" pos="2160"/>
        <p:guide pos="2880"/>
        <p:guide orient="horz" pos="312"/>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0EC5F2-86DA-4159-A1CE-83309C5F8A5B}" type="slidenum">
              <a:rPr lang="en-US" smtClean="0"/>
              <a:t>11</a:t>
            </a:fld>
            <a:endParaRPr lang="en-US"/>
          </a:p>
        </p:txBody>
      </p:sp>
    </p:spTree>
    <p:extLst>
      <p:ext uri="{BB962C8B-B14F-4D97-AF65-F5344CB8AC3E}">
        <p14:creationId xmlns:p14="http://schemas.microsoft.com/office/powerpoint/2010/main" val="755079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94EC50A6-87B7-43C8-828F-1692F2667392}" type="slidenum">
              <a:rPr lang="en-US" altLang="en-US">
                <a:solidFill>
                  <a:srgbClr val="000000"/>
                </a:solidFill>
              </a:rPr>
              <a:pPr/>
              <a:t>3</a:t>
            </a:fld>
            <a:endParaRPr lang="en-US" altLang="en-US">
              <a:solidFill>
                <a:srgbClr val="000000"/>
              </a:solidFill>
            </a:endParaRPr>
          </a:p>
        </p:txBody>
      </p:sp>
      <p:sp>
        <p:nvSpPr>
          <p:cNvPr id="845826"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155640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6FE59DA1-881B-4E0B-AB80-DCC7960D0040}" type="slidenum">
              <a:rPr lang="en-US" altLang="en-US">
                <a:solidFill>
                  <a:srgbClr val="000000"/>
                </a:solidFill>
              </a:rPr>
              <a:pPr/>
              <a:t>4</a:t>
            </a:fld>
            <a:endParaRPr lang="en-US" altLang="en-US">
              <a:solidFill>
                <a:srgbClr val="000000"/>
              </a:solidFill>
            </a:endParaRPr>
          </a:p>
        </p:txBody>
      </p:sp>
      <p:sp>
        <p:nvSpPr>
          <p:cNvPr id="98611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96886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6D036674-7E43-4EBE-A3D7-3208A9DA5986}" type="slidenum">
              <a:rPr lang="en-US" altLang="en-US">
                <a:solidFill>
                  <a:srgbClr val="000000"/>
                </a:solidFill>
              </a:rPr>
              <a:pPr/>
              <a:t>5</a:t>
            </a:fld>
            <a:endParaRPr lang="en-US" altLang="en-US">
              <a:solidFill>
                <a:srgbClr val="000000"/>
              </a:solidFill>
            </a:endParaRPr>
          </a:p>
        </p:txBody>
      </p:sp>
      <p:sp>
        <p:nvSpPr>
          <p:cNvPr id="984066"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2609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http://stackoverflow.com/questions/5923767/simple-state-machine-example-in-c</a:t>
            </a:r>
          </a:p>
        </p:txBody>
      </p:sp>
      <p:sp>
        <p:nvSpPr>
          <p:cNvPr id="4" name="Slide Number Placeholder 3"/>
          <p:cNvSpPr>
            <a:spLocks noGrp="1"/>
          </p:cNvSpPr>
          <p:nvPr>
            <p:ph type="sldNum" sz="quarter" idx="10"/>
          </p:nvPr>
        </p:nvSpPr>
        <p:spPr/>
        <p:txBody>
          <a:bodyPr/>
          <a:lstStyle/>
          <a:p>
            <a:fld id="{850EC5F2-86DA-4159-A1CE-83309C5F8A5B}" type="slidenum">
              <a:rPr lang="en-US" smtClean="0"/>
              <a:t>6</a:t>
            </a:fld>
            <a:endParaRPr lang="en-US"/>
          </a:p>
        </p:txBody>
      </p:sp>
    </p:spTree>
    <p:extLst>
      <p:ext uri="{BB962C8B-B14F-4D97-AF65-F5344CB8AC3E}">
        <p14:creationId xmlns:p14="http://schemas.microsoft.com/office/powerpoint/2010/main" val="381233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C8CCDEF-309C-452A-BEDF-543D7DB9FB76}" type="slidenum">
              <a:rPr lang="en-US" altLang="en-US"/>
              <a:pPr/>
              <a:t>7</a:t>
            </a:fld>
            <a:endParaRPr lang="en-US" altLang="en-US"/>
          </a:p>
        </p:txBody>
      </p:sp>
      <p:sp>
        <p:nvSpPr>
          <p:cNvPr id="1129474" name="Rectangle 2"/>
          <p:cNvSpPr>
            <a:spLocks noGrp="1" noRot="1" noChangeAspect="1" noChangeArrowheads="1" noTextEdit="1"/>
          </p:cNvSpPr>
          <p:nvPr>
            <p:ph type="sldImg"/>
          </p:nvPr>
        </p:nvSpPr>
        <p:spPr>
          <a:xfrm>
            <a:off x="1222375" y="714375"/>
            <a:ext cx="4706938" cy="3530600"/>
          </a:xfrm>
          <a:ln/>
        </p:spPr>
      </p:sp>
      <p:sp>
        <p:nvSpPr>
          <p:cNvPr id="1129475" name="Rectangle 3"/>
          <p:cNvSpPr>
            <a:spLocks noGrp="1" noChangeArrowheads="1"/>
          </p:cNvSpPr>
          <p:nvPr>
            <p:ph type="body" idx="1"/>
          </p:nvPr>
        </p:nvSpPr>
        <p:spPr>
          <a:xfrm>
            <a:off x="954088" y="4486275"/>
            <a:ext cx="5241925" cy="4252913"/>
          </a:xfrm>
        </p:spPr>
        <p:txBody>
          <a:bodyPr/>
          <a:lstStyle/>
          <a:p>
            <a:pPr defTabSz="949325"/>
            <a:r>
              <a:rPr lang="en-US" altLang="en-US"/>
              <a:t>Here is the earlier diagram drawn using the UML statechart conventions. The black circle represents the initial or starting state. Details of the transitions (constraints and actions) should be added to each arc between states.</a:t>
            </a:r>
          </a:p>
        </p:txBody>
      </p:sp>
    </p:spTree>
    <p:extLst>
      <p:ext uri="{BB962C8B-B14F-4D97-AF65-F5344CB8AC3E}">
        <p14:creationId xmlns:p14="http://schemas.microsoft.com/office/powerpoint/2010/main" val="173760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0EC5F2-86DA-4159-A1CE-83309C5F8A5B}" type="slidenum">
              <a:rPr lang="en-US" smtClean="0"/>
              <a:t>8</a:t>
            </a:fld>
            <a:endParaRPr lang="en-US"/>
          </a:p>
        </p:txBody>
      </p:sp>
    </p:spTree>
    <p:extLst>
      <p:ext uri="{BB962C8B-B14F-4D97-AF65-F5344CB8AC3E}">
        <p14:creationId xmlns:p14="http://schemas.microsoft.com/office/powerpoint/2010/main" val="1453050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 Entry	Test the buffer	err</a:t>
            </a:r>
          </a:p>
          <a:p>
            <a:r>
              <a:rPr lang="en-US" dirty="0"/>
              <a:t>	</a:t>
            </a:r>
            <a:r>
              <a:rPr lang="en-US" dirty="0" err="1"/>
              <a:t>NoFail</a:t>
            </a:r>
            <a:r>
              <a:rPr lang="en-US" dirty="0"/>
              <a:t>	</a:t>
            </a:r>
            <a:r>
              <a:rPr lang="en-US" dirty="0" err="1"/>
              <a:t>FreeBuffer</a:t>
            </a:r>
            <a:r>
              <a:rPr lang="en-US" dirty="0"/>
              <a:t> returns 0</a:t>
            </a:r>
          </a:p>
          <a:p>
            <a:r>
              <a:rPr lang="en-US" dirty="0"/>
              <a:t>	Fail	</a:t>
            </a:r>
            <a:r>
              <a:rPr lang="en-US" dirty="0" err="1"/>
              <a:t>FreeBuffer</a:t>
            </a:r>
            <a:r>
              <a:rPr lang="en-US" dirty="0"/>
              <a:t> returns /=0</a:t>
            </a:r>
          </a:p>
          <a:p>
            <a:endParaRPr lang="en-US" dirty="0"/>
          </a:p>
          <a:p>
            <a:r>
              <a:rPr lang="en-US" dirty="0"/>
              <a:t>State </a:t>
            </a:r>
            <a:r>
              <a:rPr lang="en-US" dirty="0" err="1"/>
              <a:t>NoFail</a:t>
            </a:r>
            <a:r>
              <a:rPr lang="en-US" dirty="0"/>
              <a:t>	Test if we can verify handshake	err</a:t>
            </a:r>
          </a:p>
          <a:p>
            <a:r>
              <a:rPr lang="en-US" dirty="0"/>
              <a:t>	</a:t>
            </a:r>
            <a:r>
              <a:rPr lang="en-US" dirty="0" err="1"/>
              <a:t>NoFail</a:t>
            </a:r>
            <a:r>
              <a:rPr lang="en-US" dirty="0"/>
              <a:t>	</a:t>
            </a:r>
            <a:r>
              <a:rPr lang="en-US" dirty="0" err="1"/>
              <a:t>ReadyHash</a:t>
            </a:r>
            <a:r>
              <a:rPr lang="en-US" dirty="0"/>
              <a:t> returns 0</a:t>
            </a:r>
          </a:p>
          <a:p>
            <a:r>
              <a:rPr lang="en-US" dirty="0"/>
              <a:t>	Fail	</a:t>
            </a:r>
            <a:r>
              <a:rPr lang="en-US" dirty="0" err="1"/>
              <a:t>ReadyHash</a:t>
            </a:r>
            <a:r>
              <a:rPr lang="en-US" dirty="0"/>
              <a:t> returns /=0</a:t>
            </a:r>
          </a:p>
          <a:p>
            <a:r>
              <a:rPr lang="en-US" dirty="0"/>
              <a:t>	</a:t>
            </a:r>
            <a:r>
              <a:rPr lang="en-US" dirty="0" err="1"/>
              <a:t>NoFail</a:t>
            </a:r>
            <a:r>
              <a:rPr lang="en-US" dirty="0"/>
              <a:t>	</a:t>
            </a:r>
            <a:r>
              <a:rPr lang="en-US" dirty="0" err="1"/>
              <a:t>hashUpdate</a:t>
            </a:r>
            <a:r>
              <a:rPr lang="en-US" dirty="0"/>
              <a:t> client returns 0</a:t>
            </a:r>
          </a:p>
          <a:p>
            <a:r>
              <a:rPr lang="en-US" dirty="0"/>
              <a:t>	Fail	</a:t>
            </a:r>
            <a:r>
              <a:rPr lang="en-US" dirty="0" err="1"/>
              <a:t>hashUpdate</a:t>
            </a:r>
            <a:r>
              <a:rPr lang="en-US" dirty="0"/>
              <a:t> client  returns /=0</a:t>
            </a:r>
          </a:p>
          <a:p>
            <a:r>
              <a:rPr lang="en-US" dirty="0"/>
              <a:t>	</a:t>
            </a:r>
            <a:r>
              <a:rPr lang="en-US" dirty="0" err="1"/>
              <a:t>NoFail</a:t>
            </a:r>
            <a:r>
              <a:rPr lang="en-US" dirty="0"/>
              <a:t>	</a:t>
            </a:r>
            <a:r>
              <a:rPr lang="en-US" dirty="0" err="1"/>
              <a:t>hashUpdate</a:t>
            </a:r>
            <a:r>
              <a:rPr lang="en-US" dirty="0"/>
              <a:t> Server returns 0</a:t>
            </a:r>
          </a:p>
          <a:p>
            <a:r>
              <a:rPr lang="en-US" dirty="0"/>
              <a:t>	Fail	</a:t>
            </a:r>
            <a:r>
              <a:rPr lang="en-US" dirty="0" err="1"/>
              <a:t>hashUpdate</a:t>
            </a:r>
            <a:r>
              <a:rPr lang="en-US" dirty="0"/>
              <a:t> Server returns /=0</a:t>
            </a:r>
          </a:p>
          <a:p>
            <a:r>
              <a:rPr lang="en-US" dirty="0"/>
              <a:t>	</a:t>
            </a:r>
            <a:r>
              <a:rPr lang="en-US" dirty="0" err="1"/>
              <a:t>NoFail</a:t>
            </a:r>
            <a:r>
              <a:rPr lang="en-US" dirty="0"/>
              <a:t>	</a:t>
            </a:r>
            <a:r>
              <a:rPr lang="en-US" dirty="0" err="1"/>
              <a:t>hashUpdate</a:t>
            </a:r>
            <a:r>
              <a:rPr lang="en-US" dirty="0"/>
              <a:t> </a:t>
            </a:r>
            <a:r>
              <a:rPr lang="en-US" dirty="0" err="1"/>
              <a:t>signedParams</a:t>
            </a:r>
            <a:r>
              <a:rPr lang="en-US" dirty="0"/>
              <a:t> returns 0</a:t>
            </a:r>
          </a:p>
          <a:p>
            <a:r>
              <a:rPr lang="en-US" dirty="0"/>
              <a:t>	Fail	</a:t>
            </a:r>
            <a:r>
              <a:rPr lang="en-US" dirty="0" err="1"/>
              <a:t>hashUpdate</a:t>
            </a:r>
            <a:r>
              <a:rPr lang="en-US" dirty="0"/>
              <a:t> </a:t>
            </a:r>
            <a:r>
              <a:rPr lang="en-US" dirty="0" err="1"/>
              <a:t>signedParams</a:t>
            </a:r>
            <a:r>
              <a:rPr lang="en-US" dirty="0"/>
              <a:t> returns /=0</a:t>
            </a:r>
          </a:p>
          <a:p>
            <a:r>
              <a:rPr lang="en-US" dirty="0"/>
              <a:t>	</a:t>
            </a:r>
            <a:r>
              <a:rPr lang="en-US" dirty="0" err="1"/>
              <a:t>NoFail</a:t>
            </a:r>
            <a:r>
              <a:rPr lang="en-US" dirty="0"/>
              <a:t>	</a:t>
            </a:r>
            <a:r>
              <a:rPr lang="en-US" dirty="0" err="1"/>
              <a:t>Hash.Final</a:t>
            </a:r>
            <a:r>
              <a:rPr lang="en-US" dirty="0"/>
              <a:t> </a:t>
            </a:r>
            <a:r>
              <a:rPr lang="en-US" dirty="0" err="1"/>
              <a:t>hashout</a:t>
            </a:r>
            <a:r>
              <a:rPr lang="en-US" dirty="0"/>
              <a:t> returns 0</a:t>
            </a:r>
          </a:p>
          <a:p>
            <a:r>
              <a:rPr lang="en-US" dirty="0"/>
              <a:t>	Fail	</a:t>
            </a:r>
            <a:r>
              <a:rPr lang="en-US" dirty="0" err="1"/>
              <a:t>Hash.Final</a:t>
            </a:r>
            <a:r>
              <a:rPr lang="en-US" dirty="0"/>
              <a:t> </a:t>
            </a:r>
            <a:r>
              <a:rPr lang="en-US" dirty="0" err="1"/>
              <a:t>hashout</a:t>
            </a:r>
            <a:r>
              <a:rPr lang="en-US" dirty="0"/>
              <a:t> returns /=0</a:t>
            </a:r>
          </a:p>
          <a:p>
            <a:r>
              <a:rPr lang="en-US" dirty="0"/>
              <a:t>	</a:t>
            </a:r>
            <a:r>
              <a:rPr lang="en-US" dirty="0" err="1"/>
              <a:t>NoFail</a:t>
            </a:r>
            <a:r>
              <a:rPr lang="en-US" dirty="0"/>
              <a:t>	</a:t>
            </a:r>
            <a:r>
              <a:rPr lang="en-US" dirty="0" err="1"/>
              <a:t>sslRawVerify</a:t>
            </a:r>
            <a:r>
              <a:rPr lang="en-US" dirty="0"/>
              <a:t> returns 0</a:t>
            </a:r>
          </a:p>
          <a:p>
            <a:r>
              <a:rPr lang="en-US" dirty="0"/>
              <a:t>	Fail	</a:t>
            </a:r>
            <a:r>
              <a:rPr lang="en-US" dirty="0" err="1"/>
              <a:t>sslRawVerify</a:t>
            </a:r>
            <a:r>
              <a:rPr lang="en-US" dirty="0"/>
              <a:t> returns 0 /=0</a:t>
            </a:r>
          </a:p>
          <a:p>
            <a:endParaRPr lang="en-US" dirty="0"/>
          </a:p>
          <a:p>
            <a:endParaRPr lang="en-US" dirty="0"/>
          </a:p>
          <a:p>
            <a:r>
              <a:rPr lang="en-US" dirty="0"/>
              <a:t>State Fail	Quit with error	err</a:t>
            </a:r>
          </a:p>
          <a:p>
            <a:r>
              <a:rPr lang="en-US" dirty="0"/>
              <a:t>	Exit	Err /=0</a:t>
            </a:r>
          </a:p>
          <a:p>
            <a:endParaRPr lang="en-US" dirty="0"/>
          </a:p>
          <a:p>
            <a:endParaRPr lang="en-US" dirty="0"/>
          </a:p>
        </p:txBody>
      </p:sp>
      <p:sp>
        <p:nvSpPr>
          <p:cNvPr id="4" name="Slide Number Placeholder 3"/>
          <p:cNvSpPr>
            <a:spLocks noGrp="1"/>
          </p:cNvSpPr>
          <p:nvPr>
            <p:ph type="sldNum" sz="quarter" idx="10"/>
          </p:nvPr>
        </p:nvSpPr>
        <p:spPr/>
        <p:txBody>
          <a:bodyPr/>
          <a:lstStyle/>
          <a:p>
            <a:fld id="{850EC5F2-86DA-4159-A1CE-83309C5F8A5B}" type="slidenum">
              <a:rPr lang="en-US" smtClean="0"/>
              <a:t>9</a:t>
            </a:fld>
            <a:endParaRPr lang="en-US"/>
          </a:p>
        </p:txBody>
      </p:sp>
    </p:spTree>
    <p:extLst>
      <p:ext uri="{BB962C8B-B14F-4D97-AF65-F5344CB8AC3E}">
        <p14:creationId xmlns:p14="http://schemas.microsoft.com/office/powerpoint/2010/main" val="592739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 Entry	Test the buffer	err</a:t>
            </a:r>
          </a:p>
          <a:p>
            <a:r>
              <a:rPr lang="en-US" dirty="0"/>
              <a:t>	</a:t>
            </a:r>
            <a:r>
              <a:rPr lang="en-US" dirty="0" err="1"/>
              <a:t>NoFail</a:t>
            </a:r>
            <a:r>
              <a:rPr lang="en-US" dirty="0"/>
              <a:t>	</a:t>
            </a:r>
            <a:r>
              <a:rPr lang="en-US" dirty="0" err="1"/>
              <a:t>FreeBuffer</a:t>
            </a:r>
            <a:r>
              <a:rPr lang="en-US" dirty="0"/>
              <a:t> returns 0</a:t>
            </a:r>
          </a:p>
          <a:p>
            <a:r>
              <a:rPr lang="en-US" dirty="0"/>
              <a:t>	Fail	</a:t>
            </a:r>
            <a:r>
              <a:rPr lang="en-US" dirty="0" err="1"/>
              <a:t>FreeBuffer</a:t>
            </a:r>
            <a:r>
              <a:rPr lang="en-US" dirty="0"/>
              <a:t> returns /=0</a:t>
            </a:r>
          </a:p>
          <a:p>
            <a:endParaRPr lang="en-US" dirty="0"/>
          </a:p>
          <a:p>
            <a:r>
              <a:rPr lang="en-US" dirty="0"/>
              <a:t>State </a:t>
            </a:r>
            <a:r>
              <a:rPr lang="en-US" dirty="0" err="1"/>
              <a:t>NoFail</a:t>
            </a:r>
            <a:r>
              <a:rPr lang="en-US" dirty="0"/>
              <a:t>	Test if we can verify handshake	err</a:t>
            </a:r>
          </a:p>
          <a:p>
            <a:r>
              <a:rPr lang="en-US" dirty="0"/>
              <a:t>	</a:t>
            </a:r>
            <a:r>
              <a:rPr lang="en-US" dirty="0" err="1"/>
              <a:t>NoFail</a:t>
            </a:r>
            <a:r>
              <a:rPr lang="en-US" dirty="0"/>
              <a:t>	</a:t>
            </a:r>
            <a:r>
              <a:rPr lang="en-US" dirty="0" err="1"/>
              <a:t>ReadyHash</a:t>
            </a:r>
            <a:r>
              <a:rPr lang="en-US" dirty="0"/>
              <a:t> returns 0</a:t>
            </a:r>
          </a:p>
          <a:p>
            <a:r>
              <a:rPr lang="en-US" dirty="0"/>
              <a:t>	Fail	</a:t>
            </a:r>
            <a:r>
              <a:rPr lang="en-US" dirty="0" err="1"/>
              <a:t>ReadyHash</a:t>
            </a:r>
            <a:r>
              <a:rPr lang="en-US" dirty="0"/>
              <a:t> returns /=0</a:t>
            </a:r>
          </a:p>
          <a:p>
            <a:r>
              <a:rPr lang="en-US" dirty="0"/>
              <a:t>	</a:t>
            </a:r>
            <a:r>
              <a:rPr lang="en-US" dirty="0" err="1"/>
              <a:t>NoFail</a:t>
            </a:r>
            <a:r>
              <a:rPr lang="en-US" dirty="0"/>
              <a:t>	</a:t>
            </a:r>
            <a:r>
              <a:rPr lang="en-US" dirty="0" err="1"/>
              <a:t>hashUpdate</a:t>
            </a:r>
            <a:r>
              <a:rPr lang="en-US" dirty="0"/>
              <a:t> client returns 0</a:t>
            </a:r>
          </a:p>
          <a:p>
            <a:r>
              <a:rPr lang="en-US" dirty="0"/>
              <a:t>	Fail	</a:t>
            </a:r>
            <a:r>
              <a:rPr lang="en-US" dirty="0" err="1"/>
              <a:t>hashUpdate</a:t>
            </a:r>
            <a:r>
              <a:rPr lang="en-US" dirty="0"/>
              <a:t> client  returns /=0</a:t>
            </a:r>
          </a:p>
          <a:p>
            <a:r>
              <a:rPr lang="en-US" dirty="0"/>
              <a:t>	</a:t>
            </a:r>
            <a:r>
              <a:rPr lang="en-US" dirty="0" err="1"/>
              <a:t>NoFail</a:t>
            </a:r>
            <a:r>
              <a:rPr lang="en-US" dirty="0"/>
              <a:t>	</a:t>
            </a:r>
            <a:r>
              <a:rPr lang="en-US" dirty="0" err="1"/>
              <a:t>hashUpdate</a:t>
            </a:r>
            <a:r>
              <a:rPr lang="en-US" dirty="0"/>
              <a:t> Server returns 0</a:t>
            </a:r>
          </a:p>
          <a:p>
            <a:r>
              <a:rPr lang="en-US" dirty="0"/>
              <a:t>	Fail	</a:t>
            </a:r>
            <a:r>
              <a:rPr lang="en-US" dirty="0" err="1"/>
              <a:t>hashUpdate</a:t>
            </a:r>
            <a:r>
              <a:rPr lang="en-US" dirty="0"/>
              <a:t> Server returns /=0</a:t>
            </a:r>
          </a:p>
          <a:p>
            <a:r>
              <a:rPr lang="en-US" dirty="0"/>
              <a:t>	</a:t>
            </a:r>
            <a:r>
              <a:rPr lang="en-US" dirty="0" err="1"/>
              <a:t>NoFail</a:t>
            </a:r>
            <a:r>
              <a:rPr lang="en-US" dirty="0"/>
              <a:t>	</a:t>
            </a:r>
            <a:r>
              <a:rPr lang="en-US" dirty="0" err="1"/>
              <a:t>hashUpdate</a:t>
            </a:r>
            <a:r>
              <a:rPr lang="en-US" dirty="0"/>
              <a:t> </a:t>
            </a:r>
            <a:r>
              <a:rPr lang="en-US" dirty="0" err="1"/>
              <a:t>signedParams</a:t>
            </a:r>
            <a:r>
              <a:rPr lang="en-US" dirty="0"/>
              <a:t> returns 0</a:t>
            </a:r>
          </a:p>
          <a:p>
            <a:r>
              <a:rPr lang="en-US" dirty="0"/>
              <a:t>	Fail	</a:t>
            </a:r>
            <a:r>
              <a:rPr lang="en-US" dirty="0" err="1"/>
              <a:t>hashUpdate</a:t>
            </a:r>
            <a:r>
              <a:rPr lang="en-US" dirty="0"/>
              <a:t> </a:t>
            </a:r>
            <a:r>
              <a:rPr lang="en-US" dirty="0" err="1"/>
              <a:t>signedParams</a:t>
            </a:r>
            <a:r>
              <a:rPr lang="en-US" dirty="0"/>
              <a:t> returns /=0</a:t>
            </a:r>
          </a:p>
          <a:p>
            <a:r>
              <a:rPr lang="en-US" dirty="0"/>
              <a:t>	</a:t>
            </a:r>
            <a:r>
              <a:rPr lang="en-US" dirty="0" err="1"/>
              <a:t>NoFail</a:t>
            </a:r>
            <a:r>
              <a:rPr lang="en-US" dirty="0"/>
              <a:t>	</a:t>
            </a:r>
            <a:r>
              <a:rPr lang="en-US" dirty="0" err="1"/>
              <a:t>Hash.Final</a:t>
            </a:r>
            <a:r>
              <a:rPr lang="en-US" dirty="0"/>
              <a:t> </a:t>
            </a:r>
            <a:r>
              <a:rPr lang="en-US" dirty="0" err="1"/>
              <a:t>hashout</a:t>
            </a:r>
            <a:r>
              <a:rPr lang="en-US" dirty="0"/>
              <a:t> returns 0</a:t>
            </a:r>
          </a:p>
          <a:p>
            <a:r>
              <a:rPr lang="en-US" dirty="0"/>
              <a:t>	Fail	</a:t>
            </a:r>
            <a:r>
              <a:rPr lang="en-US" dirty="0" err="1"/>
              <a:t>Hash.Final</a:t>
            </a:r>
            <a:r>
              <a:rPr lang="en-US" dirty="0"/>
              <a:t> </a:t>
            </a:r>
            <a:r>
              <a:rPr lang="en-US" dirty="0" err="1"/>
              <a:t>hashout</a:t>
            </a:r>
            <a:r>
              <a:rPr lang="en-US" dirty="0"/>
              <a:t> returns /=0</a:t>
            </a:r>
          </a:p>
          <a:p>
            <a:r>
              <a:rPr lang="en-US" dirty="0"/>
              <a:t>	</a:t>
            </a:r>
            <a:r>
              <a:rPr lang="en-US" dirty="0" err="1"/>
              <a:t>NoFail</a:t>
            </a:r>
            <a:r>
              <a:rPr lang="en-US" dirty="0"/>
              <a:t>	</a:t>
            </a:r>
            <a:r>
              <a:rPr lang="en-US" dirty="0" err="1"/>
              <a:t>sslRawVerify</a:t>
            </a:r>
            <a:r>
              <a:rPr lang="en-US" dirty="0"/>
              <a:t> returns 0</a:t>
            </a:r>
          </a:p>
          <a:p>
            <a:r>
              <a:rPr lang="en-US" dirty="0"/>
              <a:t>	Fail	</a:t>
            </a:r>
            <a:r>
              <a:rPr lang="en-US" dirty="0" err="1"/>
              <a:t>sslRawVerify</a:t>
            </a:r>
            <a:r>
              <a:rPr lang="en-US" dirty="0"/>
              <a:t> returns 0 /=0</a:t>
            </a:r>
          </a:p>
          <a:p>
            <a:endParaRPr lang="en-US" dirty="0"/>
          </a:p>
          <a:p>
            <a:endParaRPr lang="en-US" dirty="0"/>
          </a:p>
          <a:p>
            <a:r>
              <a:rPr lang="en-US" dirty="0"/>
              <a:t>State Fail	Quit with error	err</a:t>
            </a:r>
          </a:p>
          <a:p>
            <a:r>
              <a:rPr lang="en-US" dirty="0"/>
              <a:t>	Exit	Err /=0</a:t>
            </a:r>
          </a:p>
          <a:p>
            <a:endParaRPr lang="en-US" dirty="0"/>
          </a:p>
          <a:p>
            <a:endParaRPr lang="en-US" dirty="0"/>
          </a:p>
        </p:txBody>
      </p:sp>
      <p:sp>
        <p:nvSpPr>
          <p:cNvPr id="4" name="Slide Number Placeholder 3"/>
          <p:cNvSpPr>
            <a:spLocks noGrp="1"/>
          </p:cNvSpPr>
          <p:nvPr>
            <p:ph type="sldNum" sz="quarter" idx="10"/>
          </p:nvPr>
        </p:nvSpPr>
        <p:spPr/>
        <p:txBody>
          <a:bodyPr/>
          <a:lstStyle/>
          <a:p>
            <a:fld id="{850EC5F2-86DA-4159-A1CE-83309C5F8A5B}" type="slidenum">
              <a:rPr lang="en-US" smtClean="0"/>
              <a:t>10</a:t>
            </a:fld>
            <a:endParaRPr lang="en-US"/>
          </a:p>
        </p:txBody>
      </p:sp>
    </p:spTree>
    <p:extLst>
      <p:ext uri="{BB962C8B-B14F-4D97-AF65-F5344CB8AC3E}">
        <p14:creationId xmlns:p14="http://schemas.microsoft.com/office/powerpoint/2010/main" val="21071920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6294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64061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8551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6409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876802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258712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99724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640479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80761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0876463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07848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588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414612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072755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7202206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615127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State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29"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State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077375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8.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14 – The State Template</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Six Paths to Fail, Two Paths to Exit</a:t>
            </a:r>
          </a:p>
        </p:txBody>
      </p:sp>
      <p:graphicFrame>
        <p:nvGraphicFramePr>
          <p:cNvPr id="22" name="Content Placeholder 21"/>
          <p:cNvGraphicFramePr>
            <a:graphicFrameLocks noGrp="1"/>
          </p:cNvGraphicFramePr>
          <p:nvPr>
            <p:ph idx="1"/>
            <p:extLst>
              <p:ext uri="{D42A27DB-BD31-4B8C-83A1-F6EECF244321}">
                <p14:modId xmlns:p14="http://schemas.microsoft.com/office/powerpoint/2010/main" val="2113787144"/>
              </p:ext>
            </p:extLst>
          </p:nvPr>
        </p:nvGraphicFramePr>
        <p:xfrm>
          <a:off x="410091" y="1299549"/>
          <a:ext cx="2749274" cy="640079"/>
        </p:xfrm>
        <a:graphic>
          <a:graphicData uri="http://schemas.openxmlformats.org/drawingml/2006/table">
            <a:tbl>
              <a:tblPr/>
              <a:tblGrid>
                <a:gridCol w="141753">
                  <a:extLst>
                    <a:ext uri="{9D8B030D-6E8A-4147-A177-3AD203B41FA5}">
                      <a16:colId xmlns:a16="http://schemas.microsoft.com/office/drawing/2014/main" val="20000"/>
                    </a:ext>
                  </a:extLst>
                </a:gridCol>
                <a:gridCol w="675823">
                  <a:extLst>
                    <a:ext uri="{9D8B030D-6E8A-4147-A177-3AD203B41FA5}">
                      <a16:colId xmlns:a16="http://schemas.microsoft.com/office/drawing/2014/main" val="20001"/>
                    </a:ext>
                  </a:extLst>
                </a:gridCol>
                <a:gridCol w="1021841">
                  <a:extLst>
                    <a:ext uri="{9D8B030D-6E8A-4147-A177-3AD203B41FA5}">
                      <a16:colId xmlns:a16="http://schemas.microsoft.com/office/drawing/2014/main" val="20002"/>
                    </a:ext>
                  </a:extLst>
                </a:gridCol>
                <a:gridCol w="909857">
                  <a:extLst>
                    <a:ext uri="{9D8B030D-6E8A-4147-A177-3AD203B41FA5}">
                      <a16:colId xmlns:a16="http://schemas.microsoft.com/office/drawing/2014/main" val="20003"/>
                    </a:ext>
                  </a:extLst>
                </a:gridCol>
              </a:tblGrid>
              <a:tr h="205740">
                <a:tc gridSpan="2">
                  <a:txBody>
                    <a:bodyPr/>
                    <a:lstStyle/>
                    <a:p>
                      <a:pPr marL="0" marR="0">
                        <a:spcBef>
                          <a:spcPts val="0"/>
                        </a:spcBef>
                        <a:spcAft>
                          <a:spcPts val="0"/>
                        </a:spcAft>
                      </a:pPr>
                      <a:r>
                        <a:rPr lang="en-US" sz="1400" dirty="0">
                          <a:solidFill>
                            <a:srgbClr val="00B0F0"/>
                          </a:solidFill>
                          <a:effectLst/>
                          <a:latin typeface="Times" panose="02020603050405020304" pitchFamily="18" charset="0"/>
                          <a:ea typeface="Times New Roman" panose="02020603050405020304" pitchFamily="18" charset="0"/>
                        </a:rPr>
                        <a:t>Entry</a:t>
                      </a: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Test buffer</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FreeBuffer</a:t>
                      </a:r>
                      <a:r>
                        <a:rPr lang="en-US" sz="1400" dirty="0">
                          <a:effectLst/>
                          <a:latin typeface="Times" panose="02020603050405020304" pitchFamily="18" charset="0"/>
                          <a:ea typeface="Times New Roman" panose="02020603050405020304" pitchFamily="18" charset="0"/>
                        </a:rPr>
                        <a: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1"/>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FreeBuffer</a:t>
                      </a:r>
                      <a:r>
                        <a:rPr lang="en-US" sz="1400" dirty="0">
                          <a:effectLst/>
                          <a:latin typeface="Times" panose="02020603050405020304" pitchFamily="18" charset="0"/>
                          <a:ea typeface="Times New Roman" panose="02020603050405020304" pitchFamily="18" charset="0"/>
                        </a:rPr>
                        <a: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2"/>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779923191"/>
              </p:ext>
            </p:extLst>
          </p:nvPr>
        </p:nvGraphicFramePr>
        <p:xfrm>
          <a:off x="5320024" y="1299549"/>
          <a:ext cx="2653746" cy="457200"/>
        </p:xfrm>
        <a:graphic>
          <a:graphicData uri="http://schemas.openxmlformats.org/drawingml/2006/table">
            <a:tbl>
              <a:tblPr/>
              <a:tblGrid>
                <a:gridCol w="178574">
                  <a:extLst>
                    <a:ext uri="{9D8B030D-6E8A-4147-A177-3AD203B41FA5}">
                      <a16:colId xmlns:a16="http://schemas.microsoft.com/office/drawing/2014/main" val="20000"/>
                    </a:ext>
                  </a:extLst>
                </a:gridCol>
                <a:gridCol w="719632">
                  <a:extLst>
                    <a:ext uri="{9D8B030D-6E8A-4147-A177-3AD203B41FA5}">
                      <a16:colId xmlns:a16="http://schemas.microsoft.com/office/drawing/2014/main" val="20001"/>
                    </a:ext>
                  </a:extLst>
                </a:gridCol>
                <a:gridCol w="1382824">
                  <a:extLst>
                    <a:ext uri="{9D8B030D-6E8A-4147-A177-3AD203B41FA5}">
                      <a16:colId xmlns:a16="http://schemas.microsoft.com/office/drawing/2014/main" val="20002"/>
                    </a:ext>
                  </a:extLst>
                </a:gridCol>
                <a:gridCol w="372716">
                  <a:extLst>
                    <a:ext uri="{9D8B030D-6E8A-4147-A177-3AD203B41FA5}">
                      <a16:colId xmlns:a16="http://schemas.microsoft.com/office/drawing/2014/main" val="20003"/>
                    </a:ext>
                  </a:extLst>
                </a:gridCol>
              </a:tblGrid>
              <a:tr h="228600">
                <a:tc gridSpan="2">
                  <a:txBody>
                    <a:bodyPr/>
                    <a:lstStyle/>
                    <a:p>
                      <a:pPr marL="0" marR="0">
                        <a:spcBef>
                          <a:spcPts val="0"/>
                        </a:spcBef>
                        <a:spcAft>
                          <a:spcPts val="0"/>
                        </a:spcAft>
                      </a:pPr>
                      <a:r>
                        <a:rPr lang="en-US" sz="1500" dirty="0">
                          <a:effectLst/>
                          <a:latin typeface="Times" panose="02020603050405020304" pitchFamily="18" charset="0"/>
                          <a:ea typeface="Times New Roman" panose="02020603050405020304" pitchFamily="18" charset="0"/>
                        </a:rPr>
                        <a:t>Fail</a:t>
                      </a: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Quit with error</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marL="0" marR="0">
                        <a:spcBef>
                          <a:spcPts val="0"/>
                        </a:spcBef>
                        <a:spcAft>
                          <a:spcPts val="0"/>
                        </a:spcAft>
                      </a:pPr>
                      <a:r>
                        <a:rPr lang="en-US" sz="15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500" dirty="0">
                          <a:solidFill>
                            <a:srgbClr val="00B0F0"/>
                          </a:solidFill>
                          <a:effectLst/>
                          <a:latin typeface="Times" panose="02020603050405020304" pitchFamily="18" charset="0"/>
                          <a:ea typeface="Times New Roman" panose="02020603050405020304" pitchFamily="18" charset="0"/>
                        </a:rPr>
                        <a:t>Exit</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Err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690969564"/>
              </p:ext>
            </p:extLst>
          </p:nvPr>
        </p:nvGraphicFramePr>
        <p:xfrm>
          <a:off x="2019333" y="2036598"/>
          <a:ext cx="4800600" cy="2773866"/>
        </p:xfrm>
        <a:graphic>
          <a:graphicData uri="http://schemas.openxmlformats.org/drawingml/2006/table">
            <a:tbl>
              <a:tblPr/>
              <a:tblGrid>
                <a:gridCol w="237021">
                  <a:extLst>
                    <a:ext uri="{9D8B030D-6E8A-4147-A177-3AD203B41FA5}">
                      <a16:colId xmlns:a16="http://schemas.microsoft.com/office/drawing/2014/main" val="20000"/>
                    </a:ext>
                  </a:extLst>
                </a:gridCol>
                <a:gridCol w="1164396">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518955">
                  <a:extLst>
                    <a:ext uri="{9D8B030D-6E8A-4147-A177-3AD203B41FA5}">
                      <a16:colId xmlns:a16="http://schemas.microsoft.com/office/drawing/2014/main" val="20003"/>
                    </a:ext>
                  </a:extLst>
                </a:gridCol>
                <a:gridCol w="137028">
                  <a:extLst>
                    <a:ext uri="{9D8B030D-6E8A-4147-A177-3AD203B41FA5}">
                      <a16:colId xmlns:a16="http://schemas.microsoft.com/office/drawing/2014/main" val="20004"/>
                    </a:ext>
                  </a:extLst>
                </a:gridCol>
              </a:tblGrid>
              <a:tr h="205740">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NoFail</a:t>
                      </a:r>
                      <a:endParaRPr lang="en-US" sz="1400" dirty="0">
                        <a:effectLst/>
                        <a:latin typeface="Times" panose="02020603050405020304" pitchFamily="18" charset="0"/>
                        <a:ea typeface="Times New Roman" panose="02020603050405020304" pitchFamily="18" charset="0"/>
                      </a:endParaRP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Test if we can verify handshake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ReadyHash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ReadyHash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client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205740">
                <a:tc>
                  <a:txBody>
                    <a:bodyPr/>
                    <a:lstStyle/>
                    <a:p>
                      <a:pPr marL="0" marR="0">
                        <a:spcBef>
                          <a:spcPts val="0"/>
                        </a:spcBef>
                        <a:spcAft>
                          <a:spcPts val="0"/>
                        </a:spcAft>
                      </a:pPr>
                      <a:r>
                        <a:rPr lang="en-US" sz="1400">
                          <a:solidFill>
                            <a:srgbClr val="FF0000"/>
                          </a:solidFill>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client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Server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Server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signedParams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signedParams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Hash.Final hashout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205740">
                <a:tc>
                  <a:txBody>
                    <a:bodyPr/>
                    <a:lstStyle/>
                    <a:p>
                      <a:pPr marL="0" marR="0">
                        <a:spcBef>
                          <a:spcPts val="0"/>
                        </a:spcBef>
                        <a:spcAft>
                          <a:spcPts val="0"/>
                        </a:spcAft>
                      </a:pPr>
                      <a:r>
                        <a:rPr lang="en-US" sz="1400">
                          <a:solidFill>
                            <a:srgbClr val="FF0000"/>
                          </a:solidFill>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FF0000"/>
                          </a:solidFill>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Hash.Final hashout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213547">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solidFill>
                            <a:srgbClr val="00B0F0"/>
                          </a:solidFill>
                          <a:effectLst/>
                          <a:latin typeface="Times" panose="02020603050405020304" pitchFamily="18" charset="0"/>
                          <a:ea typeface="Times New Roman" panose="02020603050405020304" pitchFamily="18" charset="0"/>
                        </a:rPr>
                        <a:t>Exit</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sslRawVerify</a:t>
                      </a:r>
                      <a:r>
                        <a:rPr lang="en-US" sz="1400" dirty="0">
                          <a:effectLst/>
                          <a:latin typeface="Times" panose="02020603050405020304" pitchFamily="18" charset="0"/>
                          <a:ea typeface="Times New Roman" panose="02020603050405020304" pitchFamily="18" charset="0"/>
                        </a:rPr>
                        <a: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205740">
                <a:tc>
                  <a:txBody>
                    <a:bodyPr/>
                    <a:lstStyle/>
                    <a:p>
                      <a:pPr marL="0" marR="0">
                        <a:spcBef>
                          <a:spcPts val="0"/>
                        </a:spcBef>
                        <a:spcAft>
                          <a:spcPts val="0"/>
                        </a:spcAft>
                      </a:pPr>
                      <a:r>
                        <a:rPr lang="en-US" sz="1400">
                          <a:solidFill>
                            <a:srgbClr val="FF0000"/>
                          </a:solidFill>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endParaRPr lang="en-US" sz="1400" dirty="0"/>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endParaRPr lang="en-US" sz="1400" dirty="0"/>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2"/>
                  </a:ext>
                </a:extLst>
              </a:tr>
            </a:tbl>
          </a:graphicData>
        </a:graphic>
      </p:graphicFrame>
      <p:sp>
        <p:nvSpPr>
          <p:cNvPr id="27" name="Rectangle 4"/>
          <p:cNvSpPr>
            <a:spLocks noChangeArrowheads="1"/>
          </p:cNvSpPr>
          <p:nvPr/>
        </p:nvSpPr>
        <p:spPr bwMode="auto">
          <a:xfrm>
            <a:off x="3777420" y="1873452"/>
            <a:ext cx="138564"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spTree>
    <p:extLst>
      <p:ext uri="{BB962C8B-B14F-4D97-AF65-F5344CB8AC3E}">
        <p14:creationId xmlns:p14="http://schemas.microsoft.com/office/powerpoint/2010/main" val="322862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Paths to Fail</a:t>
            </a:r>
          </a:p>
        </p:txBody>
      </p:sp>
      <p:sp>
        <p:nvSpPr>
          <p:cNvPr id="7" name="Content Placeholder 6"/>
          <p:cNvSpPr>
            <a:spLocks noGrp="1"/>
          </p:cNvSpPr>
          <p:nvPr>
            <p:ph idx="1"/>
          </p:nvPr>
        </p:nvSpPr>
        <p:spPr/>
        <p:txBody>
          <a:bodyPr/>
          <a:lstStyle/>
          <a:p>
            <a:r>
              <a:rPr lang="en-US" sz="1500" dirty="0"/>
              <a:t>if ((err = </a:t>
            </a:r>
            <a:r>
              <a:rPr lang="en-US" sz="1500" dirty="0" err="1"/>
              <a:t>SSLFreeBuffer</a:t>
            </a:r>
            <a:r>
              <a:rPr lang="en-US" sz="1500" dirty="0"/>
              <a:t>(&amp;</a:t>
            </a:r>
            <a:r>
              <a:rPr lang="en-US" sz="1500" dirty="0" err="1"/>
              <a:t>hashCtx</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p>
          <a:p>
            <a:r>
              <a:rPr lang="en-US" sz="1500" dirty="0"/>
              <a:t>if ((err = </a:t>
            </a:r>
            <a:r>
              <a:rPr lang="en-US" sz="1500" dirty="0" err="1"/>
              <a:t>ReadyHash</a:t>
            </a:r>
            <a:r>
              <a:rPr lang="en-US" sz="1500" dirty="0"/>
              <a:t>(&amp;SSLHashSHA1, &amp;</a:t>
            </a:r>
            <a:r>
              <a:rPr lang="en-US" sz="1500" dirty="0" err="1"/>
              <a:t>hashCtx</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p>
          <a:p>
            <a:r>
              <a:rPr lang="en-US" sz="1500" dirty="0"/>
              <a:t>if ((err = SSLHashSHA1.update(&amp;</a:t>
            </a:r>
            <a:r>
              <a:rPr lang="en-US" sz="1500" dirty="0" err="1"/>
              <a:t>hashCtx</a:t>
            </a:r>
            <a:r>
              <a:rPr lang="en-US" sz="1500" dirty="0"/>
              <a:t>, &amp;</a:t>
            </a:r>
            <a:r>
              <a:rPr lang="en-US" sz="1500" dirty="0" err="1"/>
              <a:t>clientRandom</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p>
          <a:p>
            <a:r>
              <a:rPr lang="en-US" sz="1500" dirty="0"/>
              <a:t>if ((err = SSLHashSHA1.update(&amp;</a:t>
            </a:r>
            <a:r>
              <a:rPr lang="en-US" sz="1500" dirty="0" err="1"/>
              <a:t>hashCtx</a:t>
            </a:r>
            <a:r>
              <a:rPr lang="en-US" sz="1500" dirty="0"/>
              <a:t>, &amp;</a:t>
            </a:r>
            <a:r>
              <a:rPr lang="en-US" sz="1500" dirty="0" err="1"/>
              <a:t>serverRandom</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p>
          <a:p>
            <a:r>
              <a:rPr lang="en-US" sz="1500" dirty="0"/>
              <a:t>if ((err = SSLHashSHA1.update(&amp;</a:t>
            </a:r>
            <a:r>
              <a:rPr lang="en-US" sz="1500" dirty="0" err="1"/>
              <a:t>hashCtx</a:t>
            </a:r>
            <a:r>
              <a:rPr lang="en-US" sz="1500" dirty="0"/>
              <a:t>, &amp;</a:t>
            </a:r>
            <a:r>
              <a:rPr lang="en-US" sz="1500" dirty="0" err="1"/>
              <a:t>signedParams</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p>
          <a:p>
            <a:r>
              <a:rPr lang="en-US" sz="1500" dirty="0"/>
              <a:t>    </a:t>
            </a:r>
            <a:r>
              <a:rPr lang="en-US" sz="1500" dirty="0" err="1"/>
              <a:t>goto</a:t>
            </a:r>
            <a:r>
              <a:rPr lang="en-US" sz="1500" dirty="0"/>
              <a:t> </a:t>
            </a:r>
            <a:r>
              <a:rPr lang="en-US" sz="1500" dirty="0">
                <a:solidFill>
                  <a:srgbClr val="FF0000"/>
                </a:solidFill>
              </a:rPr>
              <a:t>fail</a:t>
            </a:r>
            <a:r>
              <a:rPr lang="en-US" sz="1500" dirty="0"/>
              <a:t>;  /* MISTAKE! THIS LINE SHOULD NOT BE HERE */</a:t>
            </a:r>
          </a:p>
          <a:p>
            <a:r>
              <a:rPr lang="en-US" sz="1500" dirty="0"/>
              <a:t>if ((err = SSLHashSHA1.final(&amp;</a:t>
            </a:r>
            <a:r>
              <a:rPr lang="en-US" sz="1500" dirty="0" err="1"/>
              <a:t>hashCtx</a:t>
            </a:r>
            <a:r>
              <a:rPr lang="en-US" sz="1500" dirty="0"/>
              <a:t>, &amp;</a:t>
            </a:r>
            <a:r>
              <a:rPr lang="en-US" sz="1500" dirty="0" err="1"/>
              <a:t>hashOut</a:t>
            </a:r>
            <a:r>
              <a:rPr lang="en-US" sz="1500" dirty="0"/>
              <a:t>)) != 0)</a:t>
            </a:r>
          </a:p>
          <a:p>
            <a:r>
              <a:rPr lang="en-US" sz="1500" dirty="0"/>
              <a:t>    </a:t>
            </a:r>
            <a:r>
              <a:rPr lang="en-US" sz="1500" dirty="0" err="1"/>
              <a:t>goto</a:t>
            </a:r>
            <a:r>
              <a:rPr lang="en-US" sz="1500" dirty="0"/>
              <a:t> </a:t>
            </a:r>
            <a:r>
              <a:rPr lang="en-US" sz="1500" dirty="0">
                <a:solidFill>
                  <a:srgbClr val="FF0000"/>
                </a:solidFill>
              </a:rPr>
              <a:t>fail</a:t>
            </a:r>
            <a:r>
              <a:rPr lang="en-US" sz="1500" dirty="0"/>
              <a:t>;</a:t>
            </a:r>
            <a:endParaRPr lang="en-US" dirty="0"/>
          </a:p>
          <a:p>
            <a:r>
              <a:rPr lang="en-US" dirty="0"/>
              <a:t>err = </a:t>
            </a:r>
            <a:r>
              <a:rPr lang="en-US" dirty="0" err="1"/>
              <a:t>sslRawVerify</a:t>
            </a:r>
            <a:r>
              <a:rPr lang="en-US" dirty="0"/>
              <a:t>(...);</a:t>
            </a:r>
          </a:p>
          <a:p>
            <a:r>
              <a:rPr lang="en-US" dirty="0"/>
              <a:t>. . .</a:t>
            </a:r>
          </a:p>
          <a:p>
            <a:endParaRPr lang="en-US" dirty="0"/>
          </a:p>
        </p:txBody>
      </p:sp>
    </p:spTree>
    <p:extLst>
      <p:ext uri="{BB962C8B-B14F-4D97-AF65-F5344CB8AC3E}">
        <p14:creationId xmlns:p14="http://schemas.microsoft.com/office/powerpoint/2010/main" val="656319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a:t>What is wrong with the state design?</a:t>
            </a:r>
          </a:p>
          <a:p>
            <a:r>
              <a:rPr lang="en-US" dirty="0"/>
              <a:t>What is the consequence of the defect?</a:t>
            </a:r>
          </a:p>
          <a:p>
            <a:r>
              <a:rPr lang="en-US" dirty="0"/>
              <a:t>What other techniques could find this error?</a:t>
            </a:r>
          </a:p>
          <a:p>
            <a:endParaRPr lang="en-US" dirty="0"/>
          </a:p>
        </p:txBody>
      </p:sp>
    </p:spTree>
    <p:extLst>
      <p:ext uri="{BB962C8B-B14F-4D97-AF65-F5344CB8AC3E}">
        <p14:creationId xmlns:p14="http://schemas.microsoft.com/office/powerpoint/2010/main" val="3056774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18102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308316" y="168891"/>
            <a:ext cx="6473484" cy="475059"/>
          </a:xfrm>
          <a:noFill/>
          <a:ln/>
        </p:spPr>
        <p:txBody>
          <a:bodyPr vert="horz" wrap="square" lIns="86916" tIns="42863" rIns="86916" bIns="42863" numCol="1" rtlCol="0" anchor="ctr" anchorCtr="0" compatLnSpc="1">
            <a:prstTxWarp prst="textNoShape">
              <a:avLst/>
            </a:prstTxWarp>
            <a:noAutofit/>
          </a:bodyPr>
          <a:lstStyle/>
          <a:p>
            <a:r>
              <a:rPr lang="en-US" altLang="en-US" dirty="0"/>
              <a:t>State Specification Template -1</a:t>
            </a:r>
          </a:p>
        </p:txBody>
      </p:sp>
      <p:sp>
        <p:nvSpPr>
          <p:cNvPr id="844803" name="Rectangle 3"/>
          <p:cNvSpPr>
            <a:spLocks noGrp="1" noChangeArrowheads="1"/>
          </p:cNvSpPr>
          <p:nvPr>
            <p:ph type="body" idx="1"/>
          </p:nvPr>
        </p:nvSpPr>
        <p:spPr>
          <a:xfrm>
            <a:off x="321412" y="1185865"/>
            <a:ext cx="8073558" cy="3427810"/>
          </a:xfrm>
          <a:noFill/>
          <a:ln/>
        </p:spPr>
        <p:txBody>
          <a:bodyPr vert="horz" wrap="square" lIns="82154" tIns="39291" rIns="82154" bIns="39291" numCol="1" rtlCol="0" anchor="t" anchorCtr="0" compatLnSpc="1">
            <a:prstTxWarp prst="textNoShape">
              <a:avLst/>
            </a:prstTxWarp>
            <a:noAutofit/>
          </a:bodyPr>
          <a:lstStyle/>
          <a:p>
            <a:r>
              <a:rPr lang="en-US" altLang="en-US" dirty="0"/>
              <a:t>The state specification template (SST) precisely defines</a:t>
            </a:r>
          </a:p>
          <a:p>
            <a:pPr lvl="1"/>
            <a:r>
              <a:rPr lang="en-US" altLang="en-US" dirty="0"/>
              <a:t>the required program states</a:t>
            </a:r>
          </a:p>
          <a:p>
            <a:pPr lvl="1"/>
            <a:r>
              <a:rPr lang="en-US" altLang="en-US" dirty="0"/>
              <a:t>transitions among the states</a:t>
            </a:r>
          </a:p>
          <a:p>
            <a:pPr lvl="1"/>
            <a:r>
              <a:rPr lang="en-US" altLang="en-US" dirty="0"/>
              <a:t>actions taken with each transition</a:t>
            </a:r>
          </a:p>
          <a:p>
            <a:endParaRPr lang="en-US" altLang="en-US" dirty="0"/>
          </a:p>
          <a:p>
            <a:r>
              <a:rPr lang="en-US" altLang="en-US" dirty="0"/>
              <a:t>With the SST, you can </a:t>
            </a:r>
          </a:p>
          <a:p>
            <a:pPr lvl="1"/>
            <a:r>
              <a:rPr lang="en-US" altLang="en-US" dirty="0"/>
              <a:t>define state machine structure</a:t>
            </a:r>
          </a:p>
          <a:p>
            <a:pPr lvl="1"/>
            <a:r>
              <a:rPr lang="en-US" altLang="en-US" dirty="0"/>
              <a:t>analyze the state machine design</a:t>
            </a:r>
          </a:p>
          <a:p>
            <a:pPr lvl="1"/>
            <a:r>
              <a:rPr lang="en-US" altLang="en-US" dirty="0"/>
              <a:t>recognize mistakes and omissions</a:t>
            </a:r>
          </a:p>
        </p:txBody>
      </p:sp>
      <p:pic>
        <p:nvPicPr>
          <p:cNvPr id="844815" name="Picture 15" descr="I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96087157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1" name="Rectangle 3"/>
          <p:cNvSpPr>
            <a:spLocks noGrp="1" noChangeArrowheads="1"/>
          </p:cNvSpPr>
          <p:nvPr>
            <p:ph type="body" idx="1"/>
          </p:nvPr>
        </p:nvSpPr>
        <p:spPr>
          <a:xfrm>
            <a:off x="305732" y="1257524"/>
            <a:ext cx="8419167" cy="3427809"/>
          </a:xfrm>
          <a:noFill/>
          <a:ln/>
        </p:spPr>
        <p:txBody>
          <a:bodyPr vert="horz" wrap="square" lIns="82154" tIns="39291" rIns="82154" bIns="39291" numCol="1" rtlCol="0" anchor="t" anchorCtr="0" compatLnSpc="1">
            <a:prstTxWarp prst="textNoShape">
              <a:avLst/>
            </a:prstTxWarp>
            <a:noAutofit/>
          </a:bodyPr>
          <a:lstStyle/>
          <a:p>
            <a:r>
              <a:rPr lang="en-US" altLang="en-US" dirty="0"/>
              <a:t>The SST specifies</a:t>
            </a:r>
          </a:p>
          <a:p>
            <a:pPr lvl="1"/>
            <a:r>
              <a:rPr lang="en-US" altLang="en-US" dirty="0"/>
              <a:t>the name of every state </a:t>
            </a:r>
          </a:p>
          <a:p>
            <a:pPr lvl="1"/>
            <a:r>
              <a:rPr lang="en-US" altLang="en-US" dirty="0"/>
              <a:t>a brief description of each state</a:t>
            </a:r>
          </a:p>
          <a:p>
            <a:pPr lvl="1"/>
            <a:r>
              <a:rPr lang="en-US" altLang="en-US" dirty="0"/>
              <a:t>the name and description of any functions or parameters used in the SST</a:t>
            </a:r>
          </a:p>
          <a:p>
            <a:pPr lvl="1"/>
            <a:r>
              <a:rPr lang="en-US" altLang="en-US" dirty="0"/>
              <a:t>the conditions that cause transitions from the state to itself or to any other state</a:t>
            </a:r>
          </a:p>
          <a:p>
            <a:pPr lvl="1"/>
            <a:r>
              <a:rPr lang="en-US" altLang="en-US" dirty="0"/>
              <a:t>the conditions that cause transitions from any other state to this state</a:t>
            </a:r>
          </a:p>
          <a:p>
            <a:pPr lvl="1"/>
            <a:r>
              <a:rPr lang="en-US" altLang="en-US" dirty="0"/>
              <a:t>the actions taken during each transition</a:t>
            </a:r>
          </a:p>
        </p:txBody>
      </p:sp>
      <p:pic>
        <p:nvPicPr>
          <p:cNvPr id="985092" name="Picture 4" descr="I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98606" y="14846"/>
            <a:ext cx="1033463" cy="7381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2"/>
          <p:cNvSpPr txBox="1">
            <a:spLocks noChangeArrowheads="1"/>
          </p:cNvSpPr>
          <p:nvPr/>
        </p:nvSpPr>
        <p:spPr>
          <a:xfrm>
            <a:off x="308316" y="168891"/>
            <a:ext cx="6473484" cy="475059"/>
          </a:xfrm>
          <a:prstGeom prst="rect">
            <a:avLst/>
          </a:prstGeom>
          <a:noFill/>
          <a:ln/>
        </p:spPr>
        <p:txBody>
          <a:bodyPr vert="horz" wrap="square" lIns="86916" tIns="42863" rIns="86916" bIns="42863" numCol="1" rtlCol="0" anchor="ctr"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r>
              <a:rPr lang="en-US" altLang="en-US" dirty="0"/>
              <a:t>State Specification Template -2</a:t>
            </a:r>
          </a:p>
        </p:txBody>
      </p:sp>
    </p:spTree>
    <p:extLst>
      <p:ext uri="{BB962C8B-B14F-4D97-AF65-F5344CB8AC3E}">
        <p14:creationId xmlns:p14="http://schemas.microsoft.com/office/powerpoint/2010/main" val="28745625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3" name="Object 3"/>
          <p:cNvGraphicFramePr>
            <a:graphicFrameLocks noGrp="1" noChangeAspect="1"/>
          </p:cNvGraphicFramePr>
          <p:nvPr>
            <p:ph idx="1"/>
            <p:extLst>
              <p:ext uri="{D42A27DB-BD31-4B8C-83A1-F6EECF244321}">
                <p14:modId xmlns:p14="http://schemas.microsoft.com/office/powerpoint/2010/main" val="792381858"/>
              </p:ext>
            </p:extLst>
          </p:nvPr>
        </p:nvGraphicFramePr>
        <p:xfrm>
          <a:off x="357611" y="703340"/>
          <a:ext cx="4214390" cy="5666468"/>
        </p:xfrm>
        <a:graphic>
          <a:graphicData uri="http://schemas.openxmlformats.org/presentationml/2006/ole">
            <mc:AlternateContent xmlns:mc="http://schemas.openxmlformats.org/markup-compatibility/2006">
              <mc:Choice xmlns:v="urn:schemas-microsoft-com:vml" Requires="v">
                <p:oleObj spid="_x0000_s2061" name="Document" r:id="rId4" imgW="5678843" imgH="7634353" progId="Word.Document.8">
                  <p:embed/>
                </p:oleObj>
              </mc:Choice>
              <mc:Fallback>
                <p:oleObj name="Document" r:id="rId4" imgW="5678843" imgH="7634353" progId="Word.Document.8">
                  <p:embed/>
                  <p:pic>
                    <p:nvPicPr>
                      <p:cNvPr id="0" name=""/>
                      <p:cNvPicPr>
                        <a:picLocks noChangeAspect="1" noChangeArrowheads="1"/>
                      </p:cNvPicPr>
                      <p:nvPr/>
                    </p:nvPicPr>
                    <p:blipFill>
                      <a:blip r:embed="rId5"/>
                      <a:srcRect/>
                      <a:stretch>
                        <a:fillRect/>
                      </a:stretch>
                    </p:blipFill>
                    <p:spPr bwMode="auto">
                      <a:xfrm>
                        <a:off x="357611" y="703340"/>
                        <a:ext cx="4214390" cy="5666468"/>
                      </a:xfrm>
                      <a:prstGeom prst="rect">
                        <a:avLst/>
                      </a:prstGeom>
                      <a:noFill/>
                      <a:ln>
                        <a:noFill/>
                      </a:ln>
                      <a:effectLst/>
                      <a:extLst/>
                    </p:spPr>
                  </p:pic>
                </p:oleObj>
              </mc:Fallback>
            </mc:AlternateContent>
          </a:graphicData>
        </a:graphic>
      </p:graphicFrame>
      <p:pic>
        <p:nvPicPr>
          <p:cNvPr id="983044" name="Picture 4" descr="ID"/>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2"/>
          <p:cNvSpPr txBox="1">
            <a:spLocks noChangeArrowheads="1"/>
          </p:cNvSpPr>
          <p:nvPr/>
        </p:nvSpPr>
        <p:spPr>
          <a:xfrm>
            <a:off x="308316" y="168891"/>
            <a:ext cx="6473484" cy="475059"/>
          </a:xfrm>
          <a:prstGeom prst="rect">
            <a:avLst/>
          </a:prstGeom>
          <a:noFill/>
          <a:ln/>
        </p:spPr>
        <p:txBody>
          <a:bodyPr vert="horz" wrap="square" lIns="86916" tIns="42863" rIns="86916" bIns="42863" numCol="1" rtlCol="0" anchor="ctr"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r>
              <a:rPr lang="en-US" altLang="en-US" dirty="0"/>
              <a:t>Example State Template </a:t>
            </a:r>
          </a:p>
        </p:txBody>
      </p:sp>
    </p:spTree>
    <p:extLst>
      <p:ext uri="{BB962C8B-B14F-4D97-AF65-F5344CB8AC3E}">
        <p14:creationId xmlns:p14="http://schemas.microsoft.com/office/powerpoint/2010/main" val="229375502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State Machine</a:t>
            </a:r>
          </a:p>
        </p:txBody>
      </p:sp>
      <p:sp>
        <p:nvSpPr>
          <p:cNvPr id="4" name="Oval 3"/>
          <p:cNvSpPr/>
          <p:nvPr/>
        </p:nvSpPr>
        <p:spPr>
          <a:xfrm>
            <a:off x="1104900" y="1631950"/>
            <a:ext cx="1041400" cy="6604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rgbClr val="000000"/>
                </a:solidFill>
                <a:latin typeface="Arial"/>
                <a:cs typeface="Arial"/>
              </a:rPr>
              <a:t>off</a:t>
            </a:r>
          </a:p>
        </p:txBody>
      </p:sp>
      <p:sp>
        <p:nvSpPr>
          <p:cNvPr id="6" name="Oval 5"/>
          <p:cNvSpPr/>
          <p:nvPr/>
        </p:nvSpPr>
        <p:spPr>
          <a:xfrm>
            <a:off x="1104900" y="3079750"/>
            <a:ext cx="1041400" cy="6604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rgbClr val="000000"/>
                </a:solidFill>
                <a:latin typeface="Arial"/>
                <a:cs typeface="Arial"/>
              </a:rPr>
              <a:t>on</a:t>
            </a:r>
          </a:p>
        </p:txBody>
      </p:sp>
      <p:sp>
        <p:nvSpPr>
          <p:cNvPr id="7" name="Oval 6"/>
          <p:cNvSpPr/>
          <p:nvPr/>
        </p:nvSpPr>
        <p:spPr>
          <a:xfrm>
            <a:off x="1104900" y="4616450"/>
            <a:ext cx="1041400" cy="6604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rgbClr val="000000"/>
                </a:solidFill>
                <a:latin typeface="Arial"/>
                <a:cs typeface="Arial"/>
              </a:rPr>
              <a:t>error</a:t>
            </a:r>
          </a:p>
        </p:txBody>
      </p:sp>
      <p:cxnSp>
        <p:nvCxnSpPr>
          <p:cNvPr id="8" name="Straight Arrow Connector 7"/>
          <p:cNvCxnSpPr>
            <a:stCxn id="6" idx="0"/>
            <a:endCxn id="4" idx="4"/>
          </p:cNvCxnSpPr>
          <p:nvPr/>
        </p:nvCxnSpPr>
        <p:spPr>
          <a:xfrm flipV="1">
            <a:off x="1625600" y="2292350"/>
            <a:ext cx="0" cy="787400"/>
          </a:xfrm>
          <a:prstGeom prst="straightConnector1">
            <a:avLst/>
          </a:prstGeom>
          <a:ln>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6" idx="4"/>
            <a:endCxn id="7" idx="0"/>
          </p:cNvCxnSpPr>
          <p:nvPr/>
        </p:nvCxnSpPr>
        <p:spPr>
          <a:xfrm>
            <a:off x="1625600" y="3740150"/>
            <a:ext cx="0" cy="876300"/>
          </a:xfrm>
          <a:prstGeom prst="straightConnector1">
            <a:avLst/>
          </a:prstGeom>
          <a:ln>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7" idx="6"/>
            <a:endCxn id="4" idx="6"/>
          </p:cNvCxnSpPr>
          <p:nvPr/>
        </p:nvCxnSpPr>
        <p:spPr>
          <a:xfrm flipV="1">
            <a:off x="2146300" y="1962150"/>
            <a:ext cx="12700" cy="2984500"/>
          </a:xfrm>
          <a:prstGeom prst="bentConnector3">
            <a:avLst>
              <a:gd name="adj1" fmla="val 5400000"/>
            </a:avLst>
          </a:prstGeom>
          <a:ln>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4" idx="2"/>
            <a:endCxn id="6" idx="2"/>
          </p:cNvCxnSpPr>
          <p:nvPr/>
        </p:nvCxnSpPr>
        <p:spPr>
          <a:xfrm rot="10800000" flipV="1">
            <a:off x="1104900" y="1962150"/>
            <a:ext cx="12700" cy="1447800"/>
          </a:xfrm>
          <a:prstGeom prst="bentConnector3">
            <a:avLst>
              <a:gd name="adj1" fmla="val 4750000"/>
            </a:avLst>
          </a:prstGeom>
          <a:ln>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682750" y="2609850"/>
            <a:ext cx="1035050" cy="184666"/>
          </a:xfrm>
          <a:prstGeom prst="rect">
            <a:avLst/>
          </a:prstGeom>
          <a:noFill/>
        </p:spPr>
        <p:txBody>
          <a:bodyPr wrap="square" lIns="0" tIns="0" rIns="0" bIns="0" rtlCol="0">
            <a:spAutoFit/>
          </a:bodyPr>
          <a:lstStyle/>
          <a:p>
            <a:r>
              <a:rPr lang="en-US" sz="1200" dirty="0" err="1">
                <a:latin typeface="Arial"/>
                <a:cs typeface="Arial"/>
              </a:rPr>
              <a:t>PressSwitch</a:t>
            </a:r>
            <a:r>
              <a:rPr lang="en-US" sz="1200" dirty="0">
                <a:latin typeface="Arial"/>
                <a:cs typeface="Arial"/>
              </a:rPr>
              <a:t>()</a:t>
            </a:r>
          </a:p>
        </p:txBody>
      </p:sp>
      <p:sp>
        <p:nvSpPr>
          <p:cNvPr id="33" name="TextBox 32"/>
          <p:cNvSpPr txBox="1"/>
          <p:nvPr/>
        </p:nvSpPr>
        <p:spPr>
          <a:xfrm>
            <a:off x="2901950" y="3282950"/>
            <a:ext cx="1035050" cy="184666"/>
          </a:xfrm>
          <a:prstGeom prst="rect">
            <a:avLst/>
          </a:prstGeom>
          <a:noFill/>
        </p:spPr>
        <p:txBody>
          <a:bodyPr wrap="square" lIns="0" tIns="0" rIns="0" bIns="0" rtlCol="0">
            <a:spAutoFit/>
          </a:bodyPr>
          <a:lstStyle/>
          <a:p>
            <a:r>
              <a:rPr lang="en-US" sz="1200" dirty="0" err="1">
                <a:latin typeface="Arial"/>
                <a:cs typeface="Arial"/>
              </a:rPr>
              <a:t>PressSwitch</a:t>
            </a:r>
            <a:r>
              <a:rPr lang="en-US" sz="1200" dirty="0">
                <a:latin typeface="Arial"/>
                <a:cs typeface="Arial"/>
              </a:rPr>
              <a:t>()</a:t>
            </a:r>
          </a:p>
        </p:txBody>
      </p:sp>
      <p:sp>
        <p:nvSpPr>
          <p:cNvPr id="35" name="TextBox 34"/>
          <p:cNvSpPr txBox="1"/>
          <p:nvPr/>
        </p:nvSpPr>
        <p:spPr>
          <a:xfrm>
            <a:off x="1682750" y="4070350"/>
            <a:ext cx="762000" cy="184666"/>
          </a:xfrm>
          <a:prstGeom prst="rect">
            <a:avLst/>
          </a:prstGeom>
          <a:noFill/>
        </p:spPr>
        <p:txBody>
          <a:bodyPr wrap="square" lIns="0" tIns="0" rIns="0" bIns="0" rtlCol="0">
            <a:spAutoFit/>
          </a:bodyPr>
          <a:lstStyle/>
          <a:p>
            <a:r>
              <a:rPr lang="en-US" sz="1200" dirty="0" err="1">
                <a:latin typeface="Arial"/>
                <a:cs typeface="Arial"/>
              </a:rPr>
              <a:t>GotError</a:t>
            </a:r>
            <a:r>
              <a:rPr lang="en-US" sz="1200" dirty="0">
                <a:latin typeface="Arial"/>
                <a:cs typeface="Arial"/>
              </a:rPr>
              <a:t>()</a:t>
            </a:r>
          </a:p>
        </p:txBody>
      </p:sp>
      <p:sp>
        <p:nvSpPr>
          <p:cNvPr id="36" name="TextBox 35"/>
          <p:cNvSpPr txBox="1"/>
          <p:nvPr/>
        </p:nvSpPr>
        <p:spPr>
          <a:xfrm>
            <a:off x="571500" y="2609850"/>
            <a:ext cx="1035050" cy="184666"/>
          </a:xfrm>
          <a:prstGeom prst="rect">
            <a:avLst/>
          </a:prstGeom>
          <a:noFill/>
        </p:spPr>
        <p:txBody>
          <a:bodyPr wrap="square" lIns="0" tIns="0" rIns="0" bIns="0" rtlCol="0">
            <a:spAutoFit/>
          </a:bodyPr>
          <a:lstStyle/>
          <a:p>
            <a:r>
              <a:rPr lang="en-US" sz="1200" dirty="0" err="1">
                <a:latin typeface="Arial"/>
                <a:cs typeface="Arial"/>
              </a:rPr>
              <a:t>PressSwitch</a:t>
            </a:r>
            <a:r>
              <a:rPr lang="en-US" sz="1200" dirty="0">
                <a:latin typeface="Arial"/>
                <a:cs typeface="Arial"/>
              </a:rPr>
              <a:t>()</a:t>
            </a:r>
          </a:p>
        </p:txBody>
      </p:sp>
    </p:spTree>
    <p:extLst>
      <p:ext uri="{BB962C8B-B14F-4D97-AF65-F5344CB8AC3E}">
        <p14:creationId xmlns:p14="http://schemas.microsoft.com/office/powerpoint/2010/main" val="25543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84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7824" y="886838"/>
            <a:ext cx="4885133" cy="5388070"/>
          </a:xfrm>
          <a:prstGeom prst="rect">
            <a:avLst/>
          </a:prstGeom>
          <a:noFill/>
          <a:ln>
            <a:noFill/>
          </a:ln>
          <a:effectLst/>
          <a:extLst/>
        </p:spPr>
      </p:pic>
      <p:pic>
        <p:nvPicPr>
          <p:cNvPr id="1128452" name="Picture 4" descr="I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2"/>
          <p:cNvSpPr txBox="1">
            <a:spLocks noChangeArrowheads="1"/>
          </p:cNvSpPr>
          <p:nvPr/>
        </p:nvSpPr>
        <p:spPr>
          <a:xfrm>
            <a:off x="308316" y="168891"/>
            <a:ext cx="6473484" cy="475059"/>
          </a:xfrm>
          <a:prstGeom prst="rect">
            <a:avLst/>
          </a:prstGeom>
          <a:noFill/>
          <a:ln/>
        </p:spPr>
        <p:txBody>
          <a:bodyPr vert="horz" wrap="square" lIns="86916" tIns="42863" rIns="86916" bIns="42863" numCol="1" rtlCol="0" anchor="ctr"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r>
              <a:rPr lang="en-US" altLang="en-US" dirty="0"/>
              <a:t>State Chart Diagram Example</a:t>
            </a:r>
          </a:p>
        </p:txBody>
      </p:sp>
    </p:spTree>
    <p:extLst>
      <p:ext uri="{BB962C8B-B14F-4D97-AF65-F5344CB8AC3E}">
        <p14:creationId xmlns:p14="http://schemas.microsoft.com/office/powerpoint/2010/main" val="279682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Goto</a:t>
            </a:r>
            <a:r>
              <a:rPr lang="en-US" dirty="0"/>
              <a:t> fail</a:t>
            </a:r>
          </a:p>
        </p:txBody>
      </p:sp>
      <p:sp>
        <p:nvSpPr>
          <p:cNvPr id="7" name="Content Placeholder 6"/>
          <p:cNvSpPr>
            <a:spLocks noGrp="1"/>
          </p:cNvSpPr>
          <p:nvPr>
            <p:ph idx="1"/>
          </p:nvPr>
        </p:nvSpPr>
        <p:spPr>
          <a:xfrm>
            <a:off x="381001" y="1231671"/>
            <a:ext cx="8340968" cy="5071852"/>
          </a:xfrm>
        </p:spPr>
        <p:txBody>
          <a:bodyPr/>
          <a:lstStyle/>
          <a:p>
            <a:r>
              <a:rPr lang="en-US" sz="1500" dirty="0"/>
              <a:t>if ((err = </a:t>
            </a:r>
            <a:r>
              <a:rPr lang="en-US" sz="1500" dirty="0" err="1"/>
              <a:t>SSLFreeBuffer</a:t>
            </a:r>
            <a:r>
              <a:rPr lang="en-US" sz="1500" dirty="0"/>
              <a:t>(&amp;</a:t>
            </a:r>
            <a:r>
              <a:rPr lang="en-US" sz="1500" dirty="0" err="1"/>
              <a:t>hashCtx</a:t>
            </a:r>
            <a:r>
              <a:rPr lang="en-US" sz="1500" dirty="0"/>
              <a:t>)) != 0)</a:t>
            </a:r>
          </a:p>
          <a:p>
            <a:r>
              <a:rPr lang="en-US" sz="1500" dirty="0"/>
              <a:t>    </a:t>
            </a:r>
            <a:r>
              <a:rPr lang="en-US" sz="1500" dirty="0" err="1"/>
              <a:t>goto</a:t>
            </a:r>
            <a:r>
              <a:rPr lang="en-US" sz="1500" dirty="0"/>
              <a:t> fail;</a:t>
            </a:r>
          </a:p>
          <a:p>
            <a:r>
              <a:rPr lang="en-US" sz="1500" dirty="0"/>
              <a:t>if ((err = </a:t>
            </a:r>
            <a:r>
              <a:rPr lang="en-US" sz="1500" dirty="0" err="1"/>
              <a:t>ReadyHash</a:t>
            </a:r>
            <a:r>
              <a:rPr lang="en-US" sz="1500" dirty="0"/>
              <a:t>(&amp;SSLHashSHA1, &amp;</a:t>
            </a:r>
            <a:r>
              <a:rPr lang="en-US" sz="1500" dirty="0" err="1"/>
              <a:t>hashCtx</a:t>
            </a:r>
            <a:r>
              <a:rPr lang="en-US" sz="1500" dirty="0"/>
              <a:t>)) != 0)</a:t>
            </a:r>
          </a:p>
          <a:p>
            <a:r>
              <a:rPr lang="en-US" sz="1500" dirty="0"/>
              <a:t>    </a:t>
            </a:r>
            <a:r>
              <a:rPr lang="en-US" sz="1500" dirty="0" err="1"/>
              <a:t>goto</a:t>
            </a:r>
            <a:r>
              <a:rPr lang="en-US" sz="1500" dirty="0"/>
              <a:t> fail;</a:t>
            </a:r>
          </a:p>
          <a:p>
            <a:r>
              <a:rPr lang="en-US" sz="1500" dirty="0"/>
              <a:t>if ((err = SSLHashSHA1.update(&amp;</a:t>
            </a:r>
            <a:r>
              <a:rPr lang="en-US" sz="1500" dirty="0" err="1"/>
              <a:t>hashCtx</a:t>
            </a:r>
            <a:r>
              <a:rPr lang="en-US" sz="1500" dirty="0"/>
              <a:t>, &amp;</a:t>
            </a:r>
            <a:r>
              <a:rPr lang="en-US" sz="1500" dirty="0" err="1"/>
              <a:t>clientRandom</a:t>
            </a:r>
            <a:r>
              <a:rPr lang="en-US" sz="1500" dirty="0"/>
              <a:t>)) != 0)</a:t>
            </a:r>
          </a:p>
          <a:p>
            <a:r>
              <a:rPr lang="en-US" sz="1500" dirty="0"/>
              <a:t>    </a:t>
            </a:r>
            <a:r>
              <a:rPr lang="en-US" sz="1500" dirty="0" err="1"/>
              <a:t>goto</a:t>
            </a:r>
            <a:r>
              <a:rPr lang="en-US" sz="1500" dirty="0"/>
              <a:t> fail;</a:t>
            </a:r>
          </a:p>
          <a:p>
            <a:r>
              <a:rPr lang="en-US" sz="1500" dirty="0"/>
              <a:t>if ((err = SSLHashSHA1.update(&amp;</a:t>
            </a:r>
            <a:r>
              <a:rPr lang="en-US" sz="1500" dirty="0" err="1"/>
              <a:t>hashCtx</a:t>
            </a:r>
            <a:r>
              <a:rPr lang="en-US" sz="1500" dirty="0"/>
              <a:t>, &amp;</a:t>
            </a:r>
            <a:r>
              <a:rPr lang="en-US" sz="1500" dirty="0" err="1"/>
              <a:t>serverRandom</a:t>
            </a:r>
            <a:r>
              <a:rPr lang="en-US" sz="1500" dirty="0"/>
              <a:t>)) != 0)</a:t>
            </a:r>
          </a:p>
          <a:p>
            <a:r>
              <a:rPr lang="en-US" sz="1500" dirty="0"/>
              <a:t>    </a:t>
            </a:r>
            <a:r>
              <a:rPr lang="en-US" sz="1500" dirty="0" err="1"/>
              <a:t>goto</a:t>
            </a:r>
            <a:r>
              <a:rPr lang="en-US" sz="1500" dirty="0"/>
              <a:t> fail;</a:t>
            </a:r>
          </a:p>
          <a:p>
            <a:r>
              <a:rPr lang="en-US" sz="1500" dirty="0"/>
              <a:t>if ((err = SSLHashSHA1.update(&amp;</a:t>
            </a:r>
            <a:r>
              <a:rPr lang="en-US" sz="1500" dirty="0" err="1"/>
              <a:t>hashCtx</a:t>
            </a:r>
            <a:r>
              <a:rPr lang="en-US" sz="1500" dirty="0"/>
              <a:t>, &amp;</a:t>
            </a:r>
            <a:r>
              <a:rPr lang="en-US" sz="1500" dirty="0" err="1"/>
              <a:t>signedParams</a:t>
            </a:r>
            <a:r>
              <a:rPr lang="en-US" sz="1500" dirty="0"/>
              <a:t>)) != 0)</a:t>
            </a:r>
          </a:p>
          <a:p>
            <a:r>
              <a:rPr lang="en-US" sz="1500" dirty="0"/>
              <a:t>    </a:t>
            </a:r>
            <a:r>
              <a:rPr lang="en-US" sz="1500" dirty="0" err="1"/>
              <a:t>goto</a:t>
            </a:r>
            <a:r>
              <a:rPr lang="en-US" sz="1500" dirty="0"/>
              <a:t> fail;</a:t>
            </a:r>
          </a:p>
          <a:p>
            <a:r>
              <a:rPr lang="en-US" sz="1500" dirty="0"/>
              <a:t>    </a:t>
            </a:r>
            <a:r>
              <a:rPr lang="en-US" sz="1500" dirty="0" err="1"/>
              <a:t>goto</a:t>
            </a:r>
            <a:r>
              <a:rPr lang="en-US" sz="1500" dirty="0"/>
              <a:t> fail;  /* MISTAKE! THIS LINE SHOULD NOT BE HERE */</a:t>
            </a:r>
          </a:p>
          <a:p>
            <a:r>
              <a:rPr lang="en-US" sz="1500" dirty="0"/>
              <a:t>if ((err = SSLHashSHA1.final(&amp;</a:t>
            </a:r>
            <a:r>
              <a:rPr lang="en-US" sz="1500" dirty="0" err="1"/>
              <a:t>hashCtx</a:t>
            </a:r>
            <a:r>
              <a:rPr lang="en-US" sz="1500" dirty="0"/>
              <a:t>, &amp;</a:t>
            </a:r>
            <a:r>
              <a:rPr lang="en-US" sz="1500" dirty="0" err="1"/>
              <a:t>hashOut</a:t>
            </a:r>
            <a:r>
              <a:rPr lang="en-US" sz="1500" dirty="0"/>
              <a:t>)) != 0)</a:t>
            </a:r>
          </a:p>
          <a:p>
            <a:r>
              <a:rPr lang="en-US" sz="1500" dirty="0"/>
              <a:t>    </a:t>
            </a:r>
            <a:r>
              <a:rPr lang="en-US" sz="1500" dirty="0" err="1"/>
              <a:t>goto</a:t>
            </a:r>
            <a:r>
              <a:rPr lang="en-US" sz="1500" dirty="0"/>
              <a:t> fail;</a:t>
            </a:r>
            <a:endParaRPr lang="en-US" dirty="0"/>
          </a:p>
          <a:p>
            <a:r>
              <a:rPr lang="en-US" dirty="0"/>
              <a:t>err = </a:t>
            </a:r>
            <a:r>
              <a:rPr lang="en-US" dirty="0" err="1"/>
              <a:t>sslRawVerify</a:t>
            </a:r>
            <a:r>
              <a:rPr lang="en-US" dirty="0"/>
              <a:t>(...);</a:t>
            </a:r>
          </a:p>
          <a:p>
            <a:r>
              <a:rPr lang="en-US" dirty="0"/>
              <a:t>. . .</a:t>
            </a:r>
          </a:p>
          <a:p>
            <a:endParaRPr lang="en-US" dirty="0"/>
          </a:p>
        </p:txBody>
      </p:sp>
    </p:spTree>
    <p:extLst>
      <p:ext uri="{BB962C8B-B14F-4D97-AF65-F5344CB8AC3E}">
        <p14:creationId xmlns:p14="http://schemas.microsoft.com/office/powerpoint/2010/main" val="1831291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Diagram for </a:t>
            </a:r>
            <a:r>
              <a:rPr lang="en-US" dirty="0" err="1"/>
              <a:t>goto</a:t>
            </a:r>
            <a:r>
              <a:rPr lang="en-US" dirty="0"/>
              <a:t> fail</a:t>
            </a:r>
          </a:p>
        </p:txBody>
      </p:sp>
      <p:graphicFrame>
        <p:nvGraphicFramePr>
          <p:cNvPr id="22" name="Content Placeholder 21"/>
          <p:cNvGraphicFramePr>
            <a:graphicFrameLocks noGrp="1"/>
          </p:cNvGraphicFramePr>
          <p:nvPr>
            <p:ph idx="1"/>
            <p:extLst>
              <p:ext uri="{D42A27DB-BD31-4B8C-83A1-F6EECF244321}">
                <p14:modId xmlns:p14="http://schemas.microsoft.com/office/powerpoint/2010/main" val="1361628025"/>
              </p:ext>
            </p:extLst>
          </p:nvPr>
        </p:nvGraphicFramePr>
        <p:xfrm>
          <a:off x="410094" y="1319003"/>
          <a:ext cx="2749274" cy="640079"/>
        </p:xfrm>
        <a:graphic>
          <a:graphicData uri="http://schemas.openxmlformats.org/drawingml/2006/table">
            <a:tbl>
              <a:tblPr/>
              <a:tblGrid>
                <a:gridCol w="141753">
                  <a:extLst>
                    <a:ext uri="{9D8B030D-6E8A-4147-A177-3AD203B41FA5}">
                      <a16:colId xmlns:a16="http://schemas.microsoft.com/office/drawing/2014/main" val="20000"/>
                    </a:ext>
                  </a:extLst>
                </a:gridCol>
                <a:gridCol w="675823">
                  <a:extLst>
                    <a:ext uri="{9D8B030D-6E8A-4147-A177-3AD203B41FA5}">
                      <a16:colId xmlns:a16="http://schemas.microsoft.com/office/drawing/2014/main" val="20001"/>
                    </a:ext>
                  </a:extLst>
                </a:gridCol>
                <a:gridCol w="1021841">
                  <a:extLst>
                    <a:ext uri="{9D8B030D-6E8A-4147-A177-3AD203B41FA5}">
                      <a16:colId xmlns:a16="http://schemas.microsoft.com/office/drawing/2014/main" val="20002"/>
                    </a:ext>
                  </a:extLst>
                </a:gridCol>
                <a:gridCol w="909857">
                  <a:extLst>
                    <a:ext uri="{9D8B030D-6E8A-4147-A177-3AD203B41FA5}">
                      <a16:colId xmlns:a16="http://schemas.microsoft.com/office/drawing/2014/main" val="20003"/>
                    </a:ext>
                  </a:extLst>
                </a:gridCol>
              </a:tblGrid>
              <a:tr h="205740">
                <a:tc gridSpan="2">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Entry</a:t>
                      </a: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Test buffer</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FreeBuffer</a:t>
                      </a:r>
                      <a:r>
                        <a:rPr lang="en-US" sz="1400" dirty="0">
                          <a:effectLst/>
                          <a:latin typeface="Times" panose="02020603050405020304" pitchFamily="18" charset="0"/>
                          <a:ea typeface="Times New Roman" panose="02020603050405020304" pitchFamily="18" charset="0"/>
                        </a:rPr>
                        <a: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1"/>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FreeBuffer</a:t>
                      </a:r>
                      <a:r>
                        <a:rPr lang="en-US" sz="1400" dirty="0">
                          <a:effectLst/>
                          <a:latin typeface="Times" panose="02020603050405020304" pitchFamily="18" charset="0"/>
                          <a:ea typeface="Times New Roman" panose="02020603050405020304" pitchFamily="18" charset="0"/>
                        </a:rPr>
                        <a: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2"/>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295817298"/>
              </p:ext>
            </p:extLst>
          </p:nvPr>
        </p:nvGraphicFramePr>
        <p:xfrm>
          <a:off x="5320027" y="1319003"/>
          <a:ext cx="2653746" cy="457200"/>
        </p:xfrm>
        <a:graphic>
          <a:graphicData uri="http://schemas.openxmlformats.org/drawingml/2006/table">
            <a:tbl>
              <a:tblPr/>
              <a:tblGrid>
                <a:gridCol w="178574">
                  <a:extLst>
                    <a:ext uri="{9D8B030D-6E8A-4147-A177-3AD203B41FA5}">
                      <a16:colId xmlns:a16="http://schemas.microsoft.com/office/drawing/2014/main" val="20000"/>
                    </a:ext>
                  </a:extLst>
                </a:gridCol>
                <a:gridCol w="719632">
                  <a:extLst>
                    <a:ext uri="{9D8B030D-6E8A-4147-A177-3AD203B41FA5}">
                      <a16:colId xmlns:a16="http://schemas.microsoft.com/office/drawing/2014/main" val="20001"/>
                    </a:ext>
                  </a:extLst>
                </a:gridCol>
                <a:gridCol w="1382824">
                  <a:extLst>
                    <a:ext uri="{9D8B030D-6E8A-4147-A177-3AD203B41FA5}">
                      <a16:colId xmlns:a16="http://schemas.microsoft.com/office/drawing/2014/main" val="20002"/>
                    </a:ext>
                  </a:extLst>
                </a:gridCol>
                <a:gridCol w="372716">
                  <a:extLst>
                    <a:ext uri="{9D8B030D-6E8A-4147-A177-3AD203B41FA5}">
                      <a16:colId xmlns:a16="http://schemas.microsoft.com/office/drawing/2014/main" val="20003"/>
                    </a:ext>
                  </a:extLst>
                </a:gridCol>
              </a:tblGrid>
              <a:tr h="228600">
                <a:tc gridSpan="2">
                  <a:txBody>
                    <a:bodyPr/>
                    <a:lstStyle/>
                    <a:p>
                      <a:pPr marL="0" marR="0">
                        <a:spcBef>
                          <a:spcPts val="0"/>
                        </a:spcBef>
                        <a:spcAft>
                          <a:spcPts val="0"/>
                        </a:spcAft>
                      </a:pPr>
                      <a:r>
                        <a:rPr lang="en-US" sz="1500" dirty="0">
                          <a:effectLst/>
                          <a:latin typeface="Times" panose="02020603050405020304" pitchFamily="18" charset="0"/>
                          <a:ea typeface="Times New Roman" panose="02020603050405020304" pitchFamily="18" charset="0"/>
                        </a:rPr>
                        <a:t>Fail</a:t>
                      </a: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Quit with error</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8600">
                <a:tc>
                  <a:txBody>
                    <a:bodyPr/>
                    <a:lstStyle/>
                    <a:p>
                      <a:pPr marL="0" marR="0">
                        <a:spcBef>
                          <a:spcPts val="0"/>
                        </a:spcBef>
                        <a:spcAft>
                          <a:spcPts val="0"/>
                        </a:spcAft>
                      </a:pPr>
                      <a:r>
                        <a:rPr lang="en-US" sz="15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500">
                          <a:effectLst/>
                          <a:latin typeface="Times" panose="02020603050405020304" pitchFamily="18" charset="0"/>
                          <a:ea typeface="Times New Roman" panose="02020603050405020304" pitchFamily="18" charset="0"/>
                        </a:rPr>
                        <a:t>Exit</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Err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1503209814"/>
              </p:ext>
            </p:extLst>
          </p:nvPr>
        </p:nvGraphicFramePr>
        <p:xfrm>
          <a:off x="2019336" y="2056052"/>
          <a:ext cx="4800600" cy="2773679"/>
        </p:xfrm>
        <a:graphic>
          <a:graphicData uri="http://schemas.openxmlformats.org/drawingml/2006/table">
            <a:tbl>
              <a:tblPr/>
              <a:tblGrid>
                <a:gridCol w="237021">
                  <a:extLst>
                    <a:ext uri="{9D8B030D-6E8A-4147-A177-3AD203B41FA5}">
                      <a16:colId xmlns:a16="http://schemas.microsoft.com/office/drawing/2014/main" val="20000"/>
                    </a:ext>
                  </a:extLst>
                </a:gridCol>
                <a:gridCol w="1123071">
                  <a:extLst>
                    <a:ext uri="{9D8B030D-6E8A-4147-A177-3AD203B41FA5}">
                      <a16:colId xmlns:a16="http://schemas.microsoft.com/office/drawing/2014/main" val="20001"/>
                    </a:ext>
                  </a:extLst>
                </a:gridCol>
                <a:gridCol w="2784525">
                  <a:extLst>
                    <a:ext uri="{9D8B030D-6E8A-4147-A177-3AD203B41FA5}">
                      <a16:colId xmlns:a16="http://schemas.microsoft.com/office/drawing/2014/main" val="20002"/>
                    </a:ext>
                  </a:extLst>
                </a:gridCol>
                <a:gridCol w="518955">
                  <a:extLst>
                    <a:ext uri="{9D8B030D-6E8A-4147-A177-3AD203B41FA5}">
                      <a16:colId xmlns:a16="http://schemas.microsoft.com/office/drawing/2014/main" val="20003"/>
                    </a:ext>
                  </a:extLst>
                </a:gridCol>
                <a:gridCol w="137028">
                  <a:extLst>
                    <a:ext uri="{9D8B030D-6E8A-4147-A177-3AD203B41FA5}">
                      <a16:colId xmlns:a16="http://schemas.microsoft.com/office/drawing/2014/main" val="20004"/>
                    </a:ext>
                  </a:extLst>
                </a:gridCol>
              </a:tblGrid>
              <a:tr h="205740">
                <a:tc gridSpan="2">
                  <a:txBody>
                    <a:bodyPr/>
                    <a:lstStyle/>
                    <a:p>
                      <a:pPr marL="0" marR="0">
                        <a:spcBef>
                          <a:spcPts val="0"/>
                        </a:spcBef>
                        <a:spcAft>
                          <a:spcPts val="0"/>
                        </a:spcAft>
                      </a:pPr>
                      <a:r>
                        <a:rPr lang="en-US" sz="1400" dirty="0" err="1">
                          <a:effectLst/>
                          <a:latin typeface="Times" panose="02020603050405020304" pitchFamily="18" charset="0"/>
                          <a:ea typeface="Times New Roman" panose="02020603050405020304" pitchFamily="18" charset="0"/>
                        </a:rPr>
                        <a:t>NoFail</a:t>
                      </a:r>
                      <a:endParaRPr lang="en-US" sz="1400" dirty="0">
                        <a:effectLst/>
                        <a:latin typeface="Times" panose="02020603050405020304" pitchFamily="18" charset="0"/>
                        <a:ea typeface="Times New Roman" panose="02020603050405020304" pitchFamily="18" charset="0"/>
                      </a:endParaRPr>
                    </a:p>
                  </a:txBody>
                  <a:tcPr marL="51435" marR="51435"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Test if we can verify handshake</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err</a:t>
                      </a:r>
                    </a:p>
                  </a:txBody>
                  <a:tcPr marL="51435" marR="51435"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ReadyHash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28575"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ReadyHash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client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client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Server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Server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signedParams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hashUpdate signedParams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Hash.Final hashout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Hash.Final hashout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NoFail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sslRawVerify returns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205740">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Fail</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400">
                          <a:effectLst/>
                          <a:latin typeface="Times" panose="02020603050405020304" pitchFamily="18" charset="0"/>
                          <a:ea typeface="Times New Roman" panose="02020603050405020304" pitchFamily="18" charset="0"/>
                        </a:rPr>
                        <a:t>sslRawVerify returns 0 /=0</a:t>
                      </a: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400" dirty="0">
                          <a:effectLst/>
                          <a:latin typeface="Times"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2"/>
                  </a:ext>
                </a:extLst>
              </a:tr>
            </a:tbl>
          </a:graphicData>
        </a:graphic>
      </p:graphicFrame>
      <p:sp>
        <p:nvSpPr>
          <p:cNvPr id="27" name="Rectangle 4"/>
          <p:cNvSpPr>
            <a:spLocks noChangeArrowheads="1"/>
          </p:cNvSpPr>
          <p:nvPr/>
        </p:nvSpPr>
        <p:spPr bwMode="auto">
          <a:xfrm>
            <a:off x="3777423" y="1892906"/>
            <a:ext cx="138564"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spTree>
    <p:extLst>
      <p:ext uri="{BB962C8B-B14F-4D97-AF65-F5344CB8AC3E}">
        <p14:creationId xmlns:p14="http://schemas.microsoft.com/office/powerpoint/2010/main" val="1241456779"/>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109</TotalTime>
  <Words>1283</Words>
  <Application>Microsoft Office PowerPoint</Application>
  <PresentationFormat>On-screen Show (4:3)</PresentationFormat>
  <Paragraphs>259</Paragraphs>
  <Slides>13</Slides>
  <Notes>10</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0" baseType="lpstr">
      <vt:lpstr>Arial</vt:lpstr>
      <vt:lpstr>Calibri</vt:lpstr>
      <vt:lpstr>Times</vt:lpstr>
      <vt:lpstr>Times New Roman</vt:lpstr>
      <vt:lpstr>SEI_Template</vt:lpstr>
      <vt:lpstr>1_SEI_template</vt:lpstr>
      <vt:lpstr>Document</vt:lpstr>
      <vt:lpstr>A Discipline for  Software Engineering</vt:lpstr>
      <vt:lpstr>Document Markings</vt:lpstr>
      <vt:lpstr>State Specification Template -1</vt:lpstr>
      <vt:lpstr>PowerPoint Presentation</vt:lpstr>
      <vt:lpstr>PowerPoint Presentation</vt:lpstr>
      <vt:lpstr>Simple State Machine</vt:lpstr>
      <vt:lpstr>PowerPoint Presentation</vt:lpstr>
      <vt:lpstr>Goto fail</vt:lpstr>
      <vt:lpstr>State Diagram for goto fail</vt:lpstr>
      <vt:lpstr>Six Paths to Fail, Two Paths to Exit</vt:lpstr>
      <vt:lpstr>7 Paths to Fail</vt:lpstr>
      <vt:lpstr>Discussion</vt:lpstr>
      <vt:lpstr>Exercise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22</cp:revision>
  <cp:lastPrinted>2015-11-05T19:18:24Z</cp:lastPrinted>
  <dcterms:created xsi:type="dcterms:W3CDTF">2018-11-07T20:50:28Z</dcterms:created>
  <dcterms:modified xsi:type="dcterms:W3CDTF">2020-04-22T21:04:09Z</dcterms:modified>
</cp:coreProperties>
</file>